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4"/>
  </p:sldMasterIdLst>
  <p:notesMasterIdLst>
    <p:notesMasterId r:id="rId62"/>
  </p:notesMasterIdLst>
  <p:handoutMasterIdLst>
    <p:handoutMasterId r:id="rId63"/>
  </p:handoutMasterIdLst>
  <p:sldIdLst>
    <p:sldId id="835" r:id="rId5"/>
    <p:sldId id="812" r:id="rId6"/>
    <p:sldId id="857" r:id="rId7"/>
    <p:sldId id="858" r:id="rId8"/>
    <p:sldId id="859" r:id="rId9"/>
    <p:sldId id="860" r:id="rId10"/>
    <p:sldId id="861" r:id="rId11"/>
    <p:sldId id="862" r:id="rId12"/>
    <p:sldId id="863" r:id="rId13"/>
    <p:sldId id="876" r:id="rId14"/>
    <p:sldId id="813" r:id="rId15"/>
    <p:sldId id="818" r:id="rId16"/>
    <p:sldId id="821" r:id="rId17"/>
    <p:sldId id="841" r:id="rId18"/>
    <p:sldId id="842" r:id="rId19"/>
    <p:sldId id="843" r:id="rId20"/>
    <p:sldId id="840" r:id="rId21"/>
    <p:sldId id="836" r:id="rId22"/>
    <p:sldId id="829" r:id="rId23"/>
    <p:sldId id="819" r:id="rId24"/>
    <p:sldId id="822" r:id="rId25"/>
    <p:sldId id="825" r:id="rId26"/>
    <p:sldId id="823" r:id="rId27"/>
    <p:sldId id="850" r:id="rId28"/>
    <p:sldId id="806" r:id="rId29"/>
    <p:sldId id="804" r:id="rId30"/>
    <p:sldId id="798" r:id="rId31"/>
    <p:sldId id="851" r:id="rId32"/>
    <p:sldId id="799" r:id="rId33"/>
    <p:sldId id="833" r:id="rId34"/>
    <p:sldId id="768" r:id="rId35"/>
    <p:sldId id="830" r:id="rId36"/>
    <p:sldId id="792" r:id="rId37"/>
    <p:sldId id="734" r:id="rId38"/>
    <p:sldId id="770" r:id="rId39"/>
    <p:sldId id="846" r:id="rId40"/>
    <p:sldId id="771" r:id="rId41"/>
    <p:sldId id="847" r:id="rId42"/>
    <p:sldId id="796" r:id="rId43"/>
    <p:sldId id="852" r:id="rId44"/>
    <p:sldId id="853" r:id="rId45"/>
    <p:sldId id="854" r:id="rId46"/>
    <p:sldId id="855" r:id="rId47"/>
    <p:sldId id="810" r:id="rId48"/>
    <p:sldId id="775" r:id="rId49"/>
    <p:sldId id="776" r:id="rId50"/>
    <p:sldId id="777" r:id="rId51"/>
    <p:sldId id="778" r:id="rId52"/>
    <p:sldId id="779" r:id="rId53"/>
    <p:sldId id="780" r:id="rId54"/>
    <p:sldId id="873" r:id="rId55"/>
    <p:sldId id="807" r:id="rId56"/>
    <p:sldId id="782" r:id="rId57"/>
    <p:sldId id="783" r:id="rId58"/>
    <p:sldId id="784" r:id="rId59"/>
    <p:sldId id="871" r:id="rId60"/>
    <p:sldId id="872" r:id="rId61"/>
  </p:sldIdLst>
  <p:sldSz cx="12192000" cy="6858000"/>
  <p:notesSz cx="7099300" cy="10234613"/>
  <p:custDataLst>
    <p:tags r:id="rId6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33FF"/>
    <a:srgbClr val="008000"/>
    <a:srgbClr val="B5E3C8"/>
    <a:srgbClr val="CCEC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5E198-8F0E-4B63-9709-EAB8A9402239}" v="1261" dt="2020-06-09T07:36:26.882"/>
    <p1510:client id="{FE8889D3-BAFC-4C7F-916C-16DE8A184459}" v="1054" dt="2020-06-09T09:15:32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3" autoAdjust="0"/>
    <p:restoredTop sz="94618" autoAdjust="0"/>
  </p:normalViewPr>
  <p:slideViewPr>
    <p:cSldViewPr>
      <p:cViewPr varScale="1">
        <p:scale>
          <a:sx n="106" d="100"/>
          <a:sy n="106" d="100"/>
        </p:scale>
        <p:origin x="70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gs" Target="tags/tag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53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10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54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1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3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7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Did</a:t>
            </a:r>
            <a:r>
              <a:rPr lang="en-US" baseline="0" dirty="0"/>
              <a:t> we play the game yet? No, we just thought really hard about what to do. Did we get 150? No.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5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 playing actually happened! Real fake money!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4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Whats</a:t>
            </a:r>
            <a:r>
              <a:rPr lang="en-US" baseline="0" dirty="0"/>
              <a:t> the optimal policy? We don</a:t>
            </a:r>
            <a:r>
              <a:rPr lang="uk-UA" baseline="0" dirty="0"/>
              <a:t>’</a:t>
            </a:r>
            <a:r>
              <a:rPr lang="en-US" baseline="0" dirty="0"/>
              <a:t>t know the </a:t>
            </a:r>
            <a:r>
              <a:rPr lang="en-US" baseline="0" dirty="0" err="1"/>
              <a:t>mdp</a:t>
            </a:r>
            <a:r>
              <a:rPr lang="en-US" baseline="0" dirty="0"/>
              <a:t> so no offline planning. What do we do? Give up and go home?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25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Need</a:t>
            </a:r>
            <a:r>
              <a:rPr lang="en-US" baseline="0" dirty="0"/>
              <a:t> to spend money to figure out what’s optimal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7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91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8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 when you run into ghosts you can figure out ghosts are bad; dots are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20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tags" Target="../tags/tag10.xml"/><Relationship Id="rId10" Type="http://schemas.openxmlformats.org/officeDocument/2006/relationships/image" Target="../media/image17.png"/><Relationship Id="rId4" Type="http://schemas.openxmlformats.org/officeDocument/2006/relationships/tags" Target="../tags/tag9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8.png"/><Relationship Id="rId5" Type="http://schemas.openxmlformats.org/officeDocument/2006/relationships/tags" Target="../tags/tag17.xml"/><Relationship Id="rId10" Type="http://schemas.openxmlformats.org/officeDocument/2006/relationships/image" Target="../media/image27.png"/><Relationship Id="rId4" Type="http://schemas.openxmlformats.org/officeDocument/2006/relationships/tags" Target="../tags/tag16.xml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31.xml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33.xml"/><Relationship Id="rId10" Type="http://schemas.openxmlformats.org/officeDocument/2006/relationships/image" Target="../media/image71.png"/><Relationship Id="rId4" Type="http://schemas.openxmlformats.org/officeDocument/2006/relationships/tags" Target="../tags/tag32.xml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image" Target="../media/image75.png"/><Relationship Id="rId26" Type="http://schemas.openxmlformats.org/officeDocument/2006/relationships/image" Target="../media/image64.png"/><Relationship Id="rId3" Type="http://schemas.openxmlformats.org/officeDocument/2006/relationships/tags" Target="../tags/tag36.xml"/><Relationship Id="rId21" Type="http://schemas.openxmlformats.org/officeDocument/2006/relationships/image" Target="../media/image78.png"/><Relationship Id="rId34" Type="http://schemas.openxmlformats.org/officeDocument/2006/relationships/image" Target="../media/image87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74.png"/><Relationship Id="rId25" Type="http://schemas.openxmlformats.org/officeDocument/2006/relationships/image" Target="../media/image63.png"/><Relationship Id="rId33" Type="http://schemas.openxmlformats.org/officeDocument/2006/relationships/image" Target="../media/image86.png"/><Relationship Id="rId2" Type="http://schemas.openxmlformats.org/officeDocument/2006/relationships/tags" Target="../tags/tag35.xml"/><Relationship Id="rId16" Type="http://schemas.openxmlformats.org/officeDocument/2006/relationships/notesSlide" Target="../notesSlides/notesSlide9.xml"/><Relationship Id="rId20" Type="http://schemas.openxmlformats.org/officeDocument/2006/relationships/image" Target="../media/image77.png"/><Relationship Id="rId29" Type="http://schemas.openxmlformats.org/officeDocument/2006/relationships/image" Target="../media/image82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81.png"/><Relationship Id="rId32" Type="http://schemas.openxmlformats.org/officeDocument/2006/relationships/image" Target="../media/image85.png"/><Relationship Id="rId5" Type="http://schemas.openxmlformats.org/officeDocument/2006/relationships/tags" Target="../tags/tag3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80.png"/><Relationship Id="rId28" Type="http://schemas.openxmlformats.org/officeDocument/2006/relationships/image" Target="../media/image66.png"/><Relationship Id="rId10" Type="http://schemas.openxmlformats.org/officeDocument/2006/relationships/tags" Target="../tags/tag43.xml"/><Relationship Id="rId19" Type="http://schemas.openxmlformats.org/officeDocument/2006/relationships/image" Target="../media/image76.png"/><Relationship Id="rId31" Type="http://schemas.openxmlformats.org/officeDocument/2006/relationships/image" Target="../media/image84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79.png"/><Relationship Id="rId27" Type="http://schemas.openxmlformats.org/officeDocument/2006/relationships/image" Target="../media/image65.png"/><Relationship Id="rId30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50.xml"/><Relationship Id="rId7" Type="http://schemas.openxmlformats.org/officeDocument/2006/relationships/image" Target="../media/image89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2.png"/><Relationship Id="rId4" Type="http://schemas.openxmlformats.org/officeDocument/2006/relationships/tags" Target="../tags/tag51.xml"/><Relationship Id="rId9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97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6.png"/><Relationship Id="rId5" Type="http://schemas.openxmlformats.org/officeDocument/2006/relationships/tags" Target="../tags/tag56.xml"/><Relationship Id="rId10" Type="http://schemas.openxmlformats.org/officeDocument/2006/relationships/image" Target="../media/image95.png"/><Relationship Id="rId4" Type="http://schemas.openxmlformats.org/officeDocument/2006/relationships/tags" Target="../tags/tag55.xml"/><Relationship Id="rId9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59.xml"/><Relationship Id="rId7" Type="http://schemas.openxmlformats.org/officeDocument/2006/relationships/image" Target="../media/image9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9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60.xml"/><Relationship Id="rId9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660539"/>
            <a:ext cx="6958012" cy="3196130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609600"/>
            <a:ext cx="12192000" cy="898124"/>
          </a:xfrm>
        </p:spPr>
        <p:txBody>
          <a:bodyPr/>
          <a:lstStyle/>
          <a:p>
            <a:pPr eaLnBrk="1" hangingPunct="1"/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60072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DD158E45-24A7-4B27-9F10-D2F79712E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2394" y="5231742"/>
            <a:ext cx="12192000" cy="1500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Instructor:</a:t>
            </a:r>
            <a:r>
              <a:rPr lang="en-US" sz="2400" dirty="0">
                <a:latin typeface="Calibri"/>
                <a:cs typeface="Calibri"/>
              </a:rPr>
              <a:t> Ngoc-Hoang LUONG, PhD.</a:t>
            </a:r>
          </a:p>
          <a:p>
            <a:pPr algn="ctr">
              <a:spcBef>
                <a:spcPts val="0"/>
              </a:spcBef>
            </a:pP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University of Information Technology (UIT), VNU-HCM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slides created by Dan Klein and Pieter Abbeel for CS188 Intro to AI at UC Berkeley.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 </a:t>
            </a:r>
            <a:r>
              <a:rPr lang="en-US" altLang="ja-JP" sz="24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= P(s’|</a:t>
            </a:r>
            <a:r>
              <a:rPr lang="en-US" altLang="ja-JP" sz="2400" dirty="0" err="1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s,a</a:t>
            </a:r>
            <a:r>
              <a:rPr lang="en-US" altLang="ja-JP" sz="24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0F172A8-7B96-4D19-9183-90C43F20EA37}"/>
              </a:ext>
            </a:extLst>
          </p:cNvPr>
          <p:cNvSpPr txBox="1"/>
          <p:nvPr/>
        </p:nvSpPr>
        <p:spPr>
          <a:xfrm>
            <a:off x="9278295" y="2468204"/>
            <a:ext cx="2286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</a:t>
            </a:r>
          </a:p>
          <a:p>
            <a:r>
              <a:rPr lang="en-US" sz="2000" dirty="0">
                <a:latin typeface="Calibri"/>
                <a:cs typeface="Calibri"/>
              </a:rPr>
              <a:t>T(C, east, D) =</a:t>
            </a:r>
          </a:p>
          <a:p>
            <a:r>
              <a:rPr lang="en-US" sz="2000" dirty="0">
                <a:latin typeface="Calibri"/>
                <a:cs typeface="Calibri"/>
              </a:rPr>
              <a:t>T(C, east, A) =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</a:t>
            </a:r>
          </a:p>
          <a:p>
            <a:r>
              <a:rPr lang="en-US" sz="2000" dirty="0">
                <a:latin typeface="Calibri"/>
                <a:cs typeface="Calibri"/>
              </a:rPr>
              <a:t>R(C, east, D) =</a:t>
            </a:r>
          </a:p>
          <a:p>
            <a:r>
              <a:rPr lang="en-US" sz="2000" dirty="0">
                <a:latin typeface="Calibri"/>
                <a:cs typeface="Calibri"/>
              </a:rPr>
              <a:t>R(D, exit, x) =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  <p:bldP spid="43" grpId="0"/>
      <p:bldP spid="4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CS106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8509000" cy="4729164"/>
              </a:xfrm>
            </p:spPr>
            <p:txBody>
              <a:bodyPr/>
              <a:lstStyle/>
              <a:p>
                <a:r>
                  <a:rPr lang="en-US" sz="2800" dirty="0"/>
                  <a:t>Goal: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/>
                  <a:t> for each state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under given </a:t>
                </a:r>
                <a:r>
                  <a:rPr lang="en-US" sz="2800" dirty="0">
                    <a:sym typeface="Symbol" pitchFamily="18" charset="2"/>
                  </a:rPr>
                  <a:t></a:t>
                </a:r>
              </a:p>
              <a:p>
                <a:r>
                  <a:rPr lang="en-US" sz="2800" dirty="0"/>
                  <a:t>Idea: Average together observed sample values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/>
                  <a:t>Act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according to </a:t>
                </a:r>
                <a:r>
                  <a:rPr lang="en-US" sz="2400" dirty="0">
                    <a:solidFill>
                      <a:srgbClr val="FF0000"/>
                    </a:solidFill>
                    <a:sym typeface="Symbol" pitchFamily="18" charset="2"/>
                  </a:rPr>
                  <a:t></a:t>
                </a:r>
                <a:r>
                  <a:rPr lang="en-US" sz="2400" dirty="0">
                    <a:sym typeface="Symbol" pitchFamily="18" charset="2"/>
                  </a:rPr>
                  <a:t> for several episodes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/>
                  <a:t>Afterward, for every state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every time t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is visited: determine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rewards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3333FF"/>
                    </a:solidFill>
                  </a:rPr>
                  <a:t>subsequently received in the episode</a:t>
                </a:r>
                <a:r>
                  <a:rPr lang="en-US" sz="2400" dirty="0"/>
                  <a:t>.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Sample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3333FF"/>
                    </a:solidFill>
                  </a:rPr>
                  <a:t>sum of discounted future rewards</a:t>
                </a:r>
                <a:r>
                  <a:rPr lang="en-US" sz="2400" dirty="0"/>
                  <a:t>.</a:t>
                </a:r>
              </a:p>
              <a:p>
                <a:pPr marL="4571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 startAt="4"/>
                </a:pPr>
                <a:r>
                  <a:rPr lang="en-US" sz="2400" dirty="0">
                    <a:solidFill>
                      <a:srgbClr val="FF0000"/>
                    </a:solidFill>
                  </a:rPr>
                  <a:t>Average</a:t>
                </a:r>
                <a:r>
                  <a:rPr lang="en-US" sz="2400" dirty="0"/>
                  <a:t> those samples.</a:t>
                </a:r>
              </a:p>
              <a:p>
                <a:pPr lvl="2"/>
                <a:endParaRPr lang="en-US" sz="2000" dirty="0"/>
              </a:p>
              <a:p>
                <a:r>
                  <a:rPr lang="en-US" sz="2800" dirty="0"/>
                  <a:t>This is called direct evaluation</a:t>
                </a:r>
              </a:p>
              <a:p>
                <a:r>
                  <a:rPr lang="en-US" sz="2800" dirty="0"/>
                  <a:t>Note: This is the simplest </a:t>
                </a:r>
                <a:r>
                  <a:rPr lang="en-US" sz="2800" i="1" dirty="0">
                    <a:solidFill>
                      <a:srgbClr val="FF0000"/>
                    </a:solidFill>
                  </a:rPr>
                  <a:t>Monte Carlo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method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8509000" cy="4729164"/>
              </a:xfrm>
              <a:blipFill>
                <a:blip r:embed="rId2"/>
                <a:stretch>
                  <a:fillRect l="-1289" t="-1546" b="-15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0843" y="17526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2367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B9E0-EC89-4C97-BBD0-E75DB81E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First-visit Monte Carlo 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CFAA2-D54F-4101-979B-4E917A3C6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28486"/>
                <a:ext cx="11734800" cy="47291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600" dirty="0"/>
                  <a:t>Input: a policy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 to be evaluated.</a:t>
                </a:r>
              </a:p>
              <a:p>
                <a:r>
                  <a:rPr lang="en-US" sz="2600" dirty="0"/>
                  <a:t>Initialize: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/>
                  <a:t> arbitrarily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𝑅𝑒𝑡𝑢𝑟𝑛𝑠</m:t>
                    </m:r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600" dirty="0"/>
                  <a:t> an empty list</a:t>
                </a:r>
              </a:p>
              <a:p>
                <a:r>
                  <a:rPr lang="en-US" sz="2600" dirty="0"/>
                  <a:t>Loop forever (for each episode):</a:t>
                </a:r>
              </a:p>
              <a:p>
                <a:pPr lvl="1"/>
                <a:r>
                  <a:rPr lang="en-US" sz="2600" dirty="0"/>
                  <a:t>Generate an episode following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←0</m:t>
                    </m:r>
                  </m:oMath>
                </a14:m>
                <a:endParaRPr lang="en-US" sz="2600" dirty="0"/>
              </a:p>
              <a:p>
                <a:pPr lvl="1"/>
                <a:r>
                  <a:rPr lang="en-US" sz="2600" dirty="0"/>
                  <a:t>Loop for each step of episode,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−1,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−2,…,0</m:t>
                    </m:r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:r>
                  <a:rPr lang="en-US" sz="2600" dirty="0"/>
                  <a:t>Unless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appears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600" dirty="0"/>
                  <a:t>:</a:t>
                </a:r>
              </a:p>
              <a:p>
                <a:pPr lvl="3"/>
                <a:r>
                  <a:rPr lang="en-US" sz="2600" dirty="0"/>
                  <a:t>Append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𝑅𝑒𝑡𝑢𝑟𝑛𝑠</m:t>
                    </m:r>
                    <m:d>
                      <m:d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600" b="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600" dirty="0"/>
                  <a:t> average(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𝑅𝑒𝑡𝑢𝑟𝑛𝑠</m:t>
                    </m:r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/>
                  <a:t>)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CFAA2-D54F-4101-979B-4E917A3C6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28486"/>
                <a:ext cx="11734800" cy="4729164"/>
              </a:xfrm>
              <a:blipFill>
                <a:blip r:embed="rId2"/>
                <a:stretch>
                  <a:fillRect l="-935" t="-1031" b="-24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68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17600"/>
                <a:ext cx="9067800" cy="4729164"/>
              </a:xfrm>
            </p:spPr>
            <p:txBody>
              <a:bodyPr/>
              <a:lstStyle/>
              <a:p>
                <a:r>
                  <a:rPr lang="en-US" sz="2800" dirty="0"/>
                  <a:t>Goal: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/>
                  <a:t> for each state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under given </a:t>
                </a:r>
                <a:r>
                  <a:rPr lang="en-US" sz="2800" dirty="0">
                    <a:sym typeface="Symbol" pitchFamily="18" charset="2"/>
                  </a:rPr>
                  <a:t></a:t>
                </a:r>
              </a:p>
              <a:p>
                <a:r>
                  <a:rPr lang="en-US" sz="2800" dirty="0"/>
                  <a:t>Idea: update after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every</a:t>
                </a:r>
                <a:r>
                  <a:rPr lang="en-US" sz="2800" dirty="0"/>
                  <a:t> experience </a:t>
                </a:r>
                <a:r>
                  <a:rPr lang="en-US" sz="2800" dirty="0">
                    <a:latin typeface="Calibri"/>
                    <a:cs typeface="Calibri"/>
                  </a:rPr>
                  <a:t>(s, </a:t>
                </a:r>
                <a:r>
                  <a:rPr lang="en-US" sz="2800" dirty="0" err="1">
                    <a:latin typeface="Calibri"/>
                    <a:cs typeface="Calibri"/>
                  </a:rPr>
                  <a:t>a,r</a:t>
                </a:r>
                <a:r>
                  <a:rPr lang="en-US" sz="2800" dirty="0">
                    <a:latin typeface="Calibri"/>
                    <a:cs typeface="Calibri"/>
                  </a:rPr>
                  <a:t>, s’).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sz="2800" dirty="0">
                    <a:latin typeface="Calibri"/>
                    <a:cs typeface="Calibri"/>
                  </a:rPr>
                  <a:t>Likely outcomes s’ will contribute updates more often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800" dirty="0">
                  <a:latin typeface="Calibri"/>
                  <a:cs typeface="Calibri"/>
                </a:endParaRP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Initialize</a:t>
                </a:r>
                <a:r>
                  <a:rPr lang="en-US" sz="2400" dirty="0"/>
                  <a:t>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with some value.</a:t>
                </a:r>
                <a:endParaRPr lang="en-US" sz="2400" dirty="0">
                  <a:sym typeface="Symbol" pitchFamily="18" charset="2"/>
                </a:endParaRP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Observe</a:t>
                </a:r>
                <a:r>
                  <a:rPr lang="en-US" sz="2400" dirty="0"/>
                  <a:t> experience </a:t>
                </a:r>
                <a:r>
                  <a:rPr lang="en-US" sz="2400" dirty="0">
                    <a:latin typeface="Calibri"/>
                    <a:cs typeface="Calibri"/>
                  </a:rPr>
                  <a:t>(s, </a:t>
                </a:r>
                <a:r>
                  <a:rPr lang="en-US" sz="2400" dirty="0">
                    <a:sym typeface="Symbol" pitchFamily="18" charset="2"/>
                  </a:rPr>
                  <a:t> (</a:t>
                </a:r>
                <a:r>
                  <a:rPr lang="en-US" sz="2400" dirty="0">
                    <a:latin typeface="Calibri"/>
                    <a:cs typeface="Calibri"/>
                    <a:sym typeface="Symbol" pitchFamily="18" charset="2"/>
                  </a:rPr>
                  <a:t>s</a:t>
                </a:r>
                <a:r>
                  <a:rPr lang="en-US" sz="2400" dirty="0">
                    <a:latin typeface="Calibri"/>
                    <a:cs typeface="Calibri"/>
                  </a:rPr>
                  <a:t>), r, s’).</a:t>
                </a:r>
                <a:endParaRPr lang="en-US" sz="2400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Use </a:t>
                </a:r>
                <a:r>
                  <a:rPr lang="en-US" sz="2400" dirty="0">
                    <a:solidFill>
                      <a:schemeClr val="tx1"/>
                    </a:solidFill>
                  </a:rPr>
                  <a:t>observation in rough estimate of long-term 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1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 startAt="4"/>
                </a:pPr>
                <a:r>
                  <a:rPr lang="en-US" sz="2400" dirty="0">
                    <a:solidFill>
                      <a:srgbClr val="FF0000"/>
                    </a:solidFill>
                  </a:rPr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by moving values slightly toward estimate:</a:t>
                </a:r>
              </a:p>
              <a:p>
                <a:pPr marL="91435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914353" lvl="2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the</a:t>
                </a:r>
                <a:r>
                  <a:rPr lang="en-US" dirty="0">
                    <a:solidFill>
                      <a:srgbClr val="3333FF"/>
                    </a:solidFill>
                  </a:rPr>
                  <a:t> learning rate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17600"/>
                <a:ext cx="9067800" cy="4729164"/>
              </a:xfrm>
              <a:blipFill>
                <a:blip r:embed="rId2"/>
                <a:stretch>
                  <a:fillRect l="-1142" t="-1546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13966" y="3733800"/>
            <a:ext cx="260604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1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Bandits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52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414767"/>
              </p:ext>
            </p:extLst>
          </p:nvPr>
        </p:nvGraphicFramePr>
        <p:xfrm>
          <a:off x="94488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12306"/>
              </p:ext>
            </p:extLst>
          </p:nvPr>
        </p:nvGraphicFramePr>
        <p:xfrm>
          <a:off x="64770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48768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2192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2414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5468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18288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16896"/>
              </p:ext>
            </p:extLst>
          </p:nvPr>
        </p:nvGraphicFramePr>
        <p:xfrm>
          <a:off x="35052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2414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5468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90775"/>
              </p:ext>
            </p:extLst>
          </p:nvPr>
        </p:nvGraphicFramePr>
        <p:xfrm>
          <a:off x="64770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2414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5468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89212"/>
              </p:ext>
            </p:extLst>
          </p:nvPr>
        </p:nvGraphicFramePr>
        <p:xfrm>
          <a:off x="94488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2414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5468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18288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296677"/>
              </p:ext>
            </p:extLst>
          </p:nvPr>
        </p:nvGraphicFramePr>
        <p:xfrm>
          <a:off x="533400" y="24852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219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6312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6312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6312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433BCA-197D-445E-B67C-35A76D53BB3C}"/>
                  </a:ext>
                </a:extLst>
              </p:cNvPr>
              <p:cNvSpPr txBox="1"/>
              <p:nvPr/>
            </p:nvSpPr>
            <p:spPr>
              <a:xfrm>
                <a:off x="4169920" y="5633124"/>
                <a:ext cx="64947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433BCA-197D-445E-B67C-35A76D53B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20" y="5633124"/>
                <a:ext cx="64947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70F1FE-A7CA-45D2-B1D2-5B1C014CE260}"/>
                  </a:ext>
                </a:extLst>
              </p:cNvPr>
              <p:cNvSpPr txBox="1"/>
              <p:nvPr/>
            </p:nvSpPr>
            <p:spPr>
              <a:xfrm>
                <a:off x="4169920" y="6225034"/>
                <a:ext cx="66806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70F1FE-A7CA-45D2-B1D2-5B1C014CE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20" y="6225034"/>
                <a:ext cx="668061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2FCF65-E021-4E7C-AD69-F73DFC1C4F04}"/>
                  </a:ext>
                </a:extLst>
              </p:cNvPr>
              <p:cNvSpPr txBox="1"/>
              <p:nvPr/>
            </p:nvSpPr>
            <p:spPr>
              <a:xfrm>
                <a:off x="4109798" y="5023574"/>
                <a:ext cx="57962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2FCF65-E021-4E7C-AD69-F73DFC1C4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798" y="5023574"/>
                <a:ext cx="579620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871C44-BA5D-4D9F-B3CE-537EB873677C}"/>
                  </a:ext>
                </a:extLst>
              </p:cNvPr>
              <p:cNvSpPr txBox="1"/>
              <p:nvPr/>
            </p:nvSpPr>
            <p:spPr>
              <a:xfrm>
                <a:off x="4169919" y="5633124"/>
                <a:ext cx="64947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871C44-BA5D-4D9F-B3CE-537EB8736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19" y="5633124"/>
                <a:ext cx="649472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28947F-0A74-463C-B48F-C12226DF084B}"/>
                  </a:ext>
                </a:extLst>
              </p:cNvPr>
              <p:cNvSpPr txBox="1"/>
              <p:nvPr/>
            </p:nvSpPr>
            <p:spPr>
              <a:xfrm>
                <a:off x="4169919" y="6225033"/>
                <a:ext cx="66806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28947F-0A74-463C-B48F-C12226DF0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19" y="6225033"/>
                <a:ext cx="668061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  <p:bldP spid="3" grpId="0"/>
      <p:bldP spid="3" grpId="1"/>
      <p:bldP spid="28" grpId="0"/>
      <p:bldP spid="28" grpId="1"/>
      <p:bldP spid="29" grpId="0"/>
      <p:bldP spid="30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V</a:t>
            </a:r>
            <a:r>
              <a:rPr lang="en-US" sz="2000" baseline="-25000" dirty="0">
                <a:latin typeface="Calibri"/>
                <a:cs typeface="Calibri"/>
              </a:rPr>
              <a:t>k+1</a:t>
            </a:r>
            <a:r>
              <a:rPr lang="en-US" sz="2000" dirty="0">
                <a:latin typeface="Calibri"/>
                <a:cs typeface="Calibri"/>
              </a:rPr>
              <a:t>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</a:t>
            </a:r>
            <a:r>
              <a:rPr lang="en-US" sz="2000" err="1">
                <a:latin typeface="Calibri"/>
                <a:cs typeface="Calibri"/>
              </a:rPr>
              <a:t>Q</a:t>
            </a:r>
            <a:r>
              <a:rPr lang="en-US" sz="2000" baseline="-25000" err="1">
                <a:latin typeface="Calibri"/>
                <a:cs typeface="Calibri"/>
              </a:rPr>
              <a:t>k</a:t>
            </a:r>
            <a:r>
              <a:rPr lang="en-US" sz="2000" baseline="-25000">
                <a:latin typeface="Calibri"/>
                <a:cs typeface="Calibri"/>
              </a:rPr>
              <a:t>+1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243039"/>
                <a:ext cx="9001829" cy="5486400"/>
              </a:xfrm>
            </p:spPr>
            <p:txBody>
              <a:bodyPr/>
              <a:lstStyle/>
              <a:p>
                <a:r>
                  <a:rPr lang="en-US" sz="2800" dirty="0"/>
                  <a:t>Q-Learning: sample-based Q-value iteration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  <a:p>
                <a:r>
                  <a:rPr lang="en-US" sz="2800" dirty="0"/>
                  <a:t>Learn Q(</a:t>
                </a:r>
                <a:r>
                  <a:rPr lang="en-US" sz="2800" dirty="0" err="1"/>
                  <a:t>s,a</a:t>
                </a:r>
                <a:r>
                  <a:rPr lang="en-US" sz="2800" dirty="0"/>
                  <a:t>) values as you go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Initialize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each </a:t>
                </a:r>
                <a:r>
                  <a:rPr lang="en-US" sz="2400" dirty="0" err="1"/>
                  <a:t>s,a</a:t>
                </a:r>
                <a:r>
                  <a:rPr lang="en-US" sz="2400" dirty="0"/>
                  <a:t> pair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8000"/>
                    </a:solidFill>
                  </a:rPr>
                  <a:t>Select an action </a:t>
                </a:r>
                <a:r>
                  <a:rPr lang="en-US" sz="2400" dirty="0"/>
                  <a:t>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observe</a:t>
                </a:r>
                <a:r>
                  <a:rPr lang="en-US" sz="2400" dirty="0"/>
                  <a:t> an experience (</a:t>
                </a:r>
                <a:r>
                  <a:rPr lang="en-US" sz="2400" dirty="0" err="1"/>
                  <a:t>s,a,r,s</a:t>
                </a:r>
                <a:r>
                  <a:rPr lang="en-US" sz="2400" dirty="0"/>
                  <a:t>’)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Consider</a:t>
                </a:r>
                <a:r>
                  <a:rPr lang="en-US" sz="2400" dirty="0"/>
                  <a:t> your old estimate: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Use</a:t>
                </a:r>
                <a:r>
                  <a:rPr lang="en-US" sz="2400" dirty="0"/>
                  <a:t> observation in rough estimate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91435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Update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moving values slightly toward estimate</a:t>
                </a:r>
              </a:p>
              <a:p>
                <a:pPr marL="4571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3333FF"/>
                    </a:solidFill>
                  </a:rPr>
                </a:br>
                <a:br>
                  <a:rPr lang="en-US" sz="2400" b="0" dirty="0">
                    <a:solidFill>
                      <a:srgbClr val="3333FF"/>
                    </a:solidFill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43039"/>
                <a:ext cx="9001829" cy="5486400"/>
              </a:xfrm>
              <a:blipFill>
                <a:blip r:embed="rId4"/>
                <a:stretch>
                  <a:fillRect l="-1151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600878"/>
            <a:ext cx="4419600" cy="25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085784"/>
              </p:ext>
            </p:extLst>
          </p:nvPr>
        </p:nvGraphicFramePr>
        <p:xfrm>
          <a:off x="8668305" y="3094417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4762913" imgH="4046571" progId="MSPhotoEd.3">
                  <p:embed/>
                </p:oleObj>
              </mc:Choice>
              <mc:Fallback>
                <p:oleObj name="Photo Editor Photo" r:id="rId6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8305" y="3094417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</a:t>
            </a:r>
            <a:r>
              <a:rPr lang="en-US" sz="2400" dirty="0">
                <a:solidFill>
                  <a:srgbClr val="FF0000"/>
                </a:solidFill>
              </a:rPr>
              <a:t>explore</a:t>
            </a:r>
            <a:r>
              <a:rPr lang="en-US" sz="2400" dirty="0"/>
              <a:t>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9772-ED26-4962-9C43-04153221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0E90F-F3A9-4DF9-9EFA-EC6DD99F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Reinforcement Learning: </a:t>
            </a:r>
            <a:r>
              <a:rPr lang="en-US" sz="2800" dirty="0">
                <a:solidFill>
                  <a:schemeClr val="tx1"/>
                </a:solidFill>
              </a:rPr>
              <a:t>learn from experience, not from a ‘teacher’</a:t>
            </a:r>
          </a:p>
          <a:p>
            <a:r>
              <a:rPr lang="en-US" sz="2800" dirty="0"/>
              <a:t>RL problems </a:t>
            </a:r>
            <a:r>
              <a:rPr lang="en-US" sz="2800" dirty="0">
                <a:solidFill>
                  <a:schemeClr val="tx1"/>
                </a:solidFill>
              </a:rPr>
              <a:t>can be cast as MDPs with unknown T and R</a:t>
            </a:r>
          </a:p>
          <a:p>
            <a:r>
              <a:rPr lang="en-US" sz="2800" dirty="0"/>
              <a:t>Model-based RL: </a:t>
            </a:r>
            <a:r>
              <a:rPr lang="en-US" sz="2800" dirty="0">
                <a:solidFill>
                  <a:schemeClr val="tx1"/>
                </a:solidFill>
              </a:rPr>
              <a:t>estimate R and T from experience</a:t>
            </a:r>
          </a:p>
          <a:p>
            <a:r>
              <a:rPr lang="en-US" sz="2800" dirty="0"/>
              <a:t>Model-free RL: </a:t>
            </a:r>
            <a:r>
              <a:rPr lang="en-US" sz="2800" dirty="0">
                <a:solidFill>
                  <a:schemeClr val="tx1"/>
                </a:solidFill>
              </a:rPr>
              <a:t>estimate V(s) or Q(</a:t>
            </a:r>
            <a:r>
              <a:rPr lang="en-US" sz="2800" dirty="0" err="1">
                <a:solidFill>
                  <a:schemeClr val="tx1"/>
                </a:solidFill>
              </a:rPr>
              <a:t>s,a</a:t>
            </a:r>
            <a:r>
              <a:rPr lang="en-US" sz="2800" dirty="0">
                <a:solidFill>
                  <a:schemeClr val="tx1"/>
                </a:solidFill>
              </a:rPr>
              <a:t>) from experience. </a:t>
            </a:r>
            <a:r>
              <a:rPr lang="en-US" sz="2800" dirty="0">
                <a:solidFill>
                  <a:srgbClr val="FF0000"/>
                </a:solidFill>
              </a:rPr>
              <a:t>Q-Learning</a:t>
            </a:r>
            <a:r>
              <a:rPr lang="en-US" sz="2800" dirty="0">
                <a:solidFill>
                  <a:schemeClr val="tx1"/>
                </a:solidFill>
              </a:rPr>
              <a:t> can give optimal policies.</a:t>
            </a:r>
          </a:p>
        </p:txBody>
      </p:sp>
    </p:spTree>
    <p:extLst>
      <p:ext uri="{BB962C8B-B14F-4D97-AF65-F5344CB8AC3E}">
        <p14:creationId xmlns:p14="http://schemas.microsoft.com/office/powerpoint/2010/main" val="45363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Double-Bandit MDP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sz="2400" dirty="0"/>
              <a:t>Actions: </a:t>
            </a:r>
            <a:r>
              <a:rPr lang="en-US" sz="2400" i="1" dirty="0">
                <a:solidFill>
                  <a:srgbClr val="3333FF"/>
                </a:solidFill>
              </a:rPr>
              <a:t>Blue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Red</a:t>
            </a:r>
          </a:p>
          <a:p>
            <a:r>
              <a:rPr lang="en-US" sz="2400" dirty="0"/>
              <a:t>States: </a:t>
            </a:r>
            <a:r>
              <a:rPr lang="en-US" sz="2400" dirty="0">
                <a:solidFill>
                  <a:srgbClr val="008000"/>
                </a:solidFill>
              </a:rPr>
              <a:t>Win</a:t>
            </a:r>
            <a:r>
              <a:rPr lang="en-US" sz="2400" dirty="0">
                <a:solidFill>
                  <a:schemeClr val="tx1"/>
                </a:solidFill>
              </a:rPr>
              <a:t>, Lose</a:t>
            </a: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Palatino"/>
                <a:cs typeface="Palatino"/>
              </a:rPr>
              <a:t>W</a:t>
            </a: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Palatino"/>
                <a:cs typeface="Palatino"/>
              </a:rPr>
              <a:t>L</a:t>
            </a: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9624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$1</a:t>
            </a:r>
          </a:p>
          <a:p>
            <a:endParaRPr lang="en-US" sz="2400" dirty="0">
              <a:latin typeface="Palatino"/>
              <a:cs typeface="Palatino"/>
            </a:endParaRPr>
          </a:p>
          <a:p>
            <a:r>
              <a:rPr lang="en-US" sz="2400" dirty="0">
                <a:latin typeface="Palatino"/>
                <a:cs typeface="Palatino"/>
              </a:rPr>
              <a:t>1.0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448800" y="38862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$1</a:t>
            </a:r>
          </a:p>
          <a:p>
            <a:endParaRPr lang="en-US" sz="2400" dirty="0">
              <a:latin typeface="Palatino"/>
              <a:cs typeface="Palatino"/>
            </a:endParaRPr>
          </a:p>
          <a:p>
            <a:r>
              <a:rPr lang="en-US" sz="2400" dirty="0">
                <a:latin typeface="Palatino"/>
                <a:cs typeface="Palatino"/>
              </a:rPr>
              <a:t>1.0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34000" y="19767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0.25 	</a:t>
            </a:r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$0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0.75 </a:t>
            </a:r>
          </a:p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$2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0.75 	</a:t>
            </a:r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$2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0.25 </a:t>
            </a:r>
          </a:p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$0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10 time steps</a:t>
            </a:r>
            <a:endParaRPr lang="en-US" sz="8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Both states have the same value</a:t>
            </a:r>
          </a:p>
        </p:txBody>
      </p:sp>
    </p:spTree>
    <p:extLst>
      <p:ext uri="{BB962C8B-B14F-4D97-AF65-F5344CB8AC3E}">
        <p14:creationId xmlns:p14="http://schemas.microsoft.com/office/powerpoint/2010/main" val="38326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F39D9B-263C-43CC-854F-ECD51C5A32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Policies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F39D9B-263C-43CC-854F-ECD51C5A3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5EEA0-3092-4403-B81D-8A4AC47766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Simple idea to balance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exploration</a:t>
                </a:r>
                <a:r>
                  <a:rPr lang="en-US" sz="2800" dirty="0"/>
                  <a:t> and </a:t>
                </a:r>
                <a:r>
                  <a:rPr lang="en-US" sz="2800" dirty="0">
                    <a:solidFill>
                      <a:srgbClr val="FF0000"/>
                    </a:solidFill>
                  </a:rPr>
                  <a:t>exploitation</a:t>
                </a:r>
              </a:p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/>
                  <a:t> be the number of actions</a:t>
                </a:r>
              </a:p>
              <a:p>
                <a:r>
                  <a:rPr lang="en-US" sz="2800" dirty="0"/>
                  <a:t>Then an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-greedy policy </a:t>
                </a:r>
                <a:r>
                  <a:rPr lang="en-US" sz="2800" dirty="0"/>
                  <a:t>w.r.t a state-action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arg</m:t>
                                      </m:r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arg</m:t>
                                      </m:r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5EEA0-3092-4403-B81D-8A4AC4776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7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Q-Learning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/>
                  <a:t>-greedy Exploration</a:t>
                </a:r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243039"/>
                <a:ext cx="11963400" cy="5486400"/>
              </a:xfrm>
            </p:spPr>
            <p:txBody>
              <a:bodyPr/>
              <a:lstStyle/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Initialize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Set</a:t>
                </a:r>
                <a:r>
                  <a:rPr lang="en-US" sz="2400" dirty="0">
                    <a:solidFill>
                      <a:srgbClr val="3333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sz="2400" b="0" i="0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with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prob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l-GR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else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random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/>
                  <a:t>Loop</a:t>
                </a: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Sample</a:t>
                </a:r>
                <a:r>
                  <a:rPr lang="en-US" sz="2000" dirty="0"/>
                  <a:t> action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from </a:t>
                </a:r>
                <a:r>
                  <a:rPr lang="en-US" sz="2000" dirty="0">
                    <a:solidFill>
                      <a:srgbClr val="3333FF"/>
                    </a:solidFill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an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observe</a:t>
                </a:r>
                <a:r>
                  <a:rPr lang="en-US" sz="2000" dirty="0"/>
                  <a:t> an experience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Consider</a:t>
                </a:r>
                <a:r>
                  <a:rPr lang="en-US" sz="2000" dirty="0"/>
                  <a:t> your old estimate: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Use</a:t>
                </a:r>
                <a:r>
                  <a:rPr lang="en-US" sz="2000" dirty="0"/>
                  <a:t> observation in rough estimate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371531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Update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by moving values slightly toward estimate</a:t>
                </a:r>
              </a:p>
              <a:p>
                <a:pPr marL="85720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3333FF"/>
                  </a:solidFill>
                </a:endParaRPr>
              </a:p>
              <a:p>
                <a:pPr marL="85720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00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</m:t>
                      </m:r>
                      <m: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l-GR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else</m:t>
                      </m:r>
                      <m: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random</m:t>
                      </m:r>
                      <m: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b="0" dirty="0">
                  <a:solidFill>
                    <a:srgbClr val="3333FF"/>
                  </a:solidFill>
                </a:endParaRPr>
              </a:p>
              <a:p>
                <a:pPr marL="857205" lvl="2" indent="0">
                  <a:buNone/>
                </a:pPr>
                <a:r>
                  <a:rPr lang="en-US" sz="2000" dirty="0">
                    <a:solidFill>
                      <a:srgbClr val="3333FF"/>
                    </a:solidFill>
                  </a:rPr>
                  <a:t>5.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0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br>
                  <a:rPr lang="en-US" sz="2000" b="0" dirty="0">
                    <a:solidFill>
                      <a:srgbClr val="3333FF"/>
                    </a:solidFill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43039"/>
                <a:ext cx="11963400" cy="5486400"/>
              </a:xfrm>
              <a:blipFill>
                <a:blip r:embed="rId3"/>
                <a:stretch>
                  <a:fillRect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65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SARSA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-greedy Exploration</a:t>
                </a:r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111682"/>
                <a:ext cx="11963400" cy="5486400"/>
              </a:xfrm>
            </p:spPr>
            <p:txBody>
              <a:bodyPr/>
              <a:lstStyle/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Initialize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Set</a:t>
                </a:r>
                <a:r>
                  <a:rPr lang="en-US" sz="2400" dirty="0">
                    <a:solidFill>
                      <a:srgbClr val="3333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sz="2400" b="0" i="0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with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prob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l-GR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else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random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Sample</a:t>
                </a:r>
                <a:r>
                  <a:rPr lang="en-US" sz="2400" dirty="0"/>
                  <a:t> action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from </a:t>
                </a:r>
                <a:r>
                  <a:rPr lang="en-US" sz="2400" dirty="0">
                    <a:solidFill>
                      <a:srgbClr val="3333FF"/>
                    </a:solidFill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/>
                  <a:t> 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observe</a:t>
                </a:r>
                <a:r>
                  <a:rPr lang="en-US" sz="2400" dirty="0"/>
                  <a:t> an experience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)</a:t>
                </a:r>
                <a:endParaRPr lang="en-US" sz="2400" i="1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/>
                  <a:t>Loop</a:t>
                </a: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Sample</a:t>
                </a:r>
                <a:r>
                  <a:rPr lang="en-US" dirty="0"/>
                  <a:t> action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from </a:t>
                </a:r>
                <a:r>
                  <a:rPr lang="en-US" dirty="0">
                    <a:solidFill>
                      <a:srgbClr val="3333FF"/>
                    </a:solidFill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an </a:t>
                </a:r>
                <a:r>
                  <a:rPr lang="en-US" dirty="0">
                    <a:solidFill>
                      <a:srgbClr val="FF0000"/>
                    </a:solidFill>
                  </a:rPr>
                  <a:t>observe</a:t>
                </a:r>
                <a:r>
                  <a:rPr lang="en-US" dirty="0"/>
                  <a:t> an experience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Consider</a:t>
                </a:r>
                <a:r>
                  <a:rPr lang="en-US" dirty="0"/>
                  <a:t> your old estimate: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Use</a:t>
                </a:r>
                <a:r>
                  <a:rPr lang="en-US" dirty="0"/>
                  <a:t> observation in rough estimate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371531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</a:endParaRP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Update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moving values slightly toward estimate</a:t>
                </a:r>
              </a:p>
              <a:p>
                <a:pPr marL="857205" lvl="2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  <a:p>
                <a:pPr marL="857205" lvl="2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</m:t>
                      </m:r>
                      <m: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l-GR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else</m:t>
                      </m:r>
                      <m: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random</m:t>
                      </m:r>
                      <m: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1314405" lvl="2" indent="-457200">
                  <a:buFont typeface="+mj-lt"/>
                  <a:buAutoNum type="arabicPeriod" startAt="5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br>
                  <a:rPr lang="en-US" sz="2000" b="0" dirty="0">
                    <a:solidFill>
                      <a:srgbClr val="3333FF"/>
                    </a:solidFill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11682"/>
                <a:ext cx="11963400" cy="5486400"/>
              </a:xfrm>
              <a:blipFill>
                <a:blip r:embed="rId4"/>
                <a:stretch>
                  <a:fillRect t="-1000" b="-5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2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CB4E-F9E8-4AA8-8707-41CF916F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 </a:t>
            </a:r>
            <a:r>
              <a:rPr lang="en-US"/>
              <a:t>&amp;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B1D7F-B1D3-404E-9002-2E45C3681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11557000" cy="4729164"/>
              </a:xfrm>
            </p:spPr>
            <p:txBody>
              <a:bodyPr/>
              <a:lstStyle/>
              <a:p>
                <a:r>
                  <a:rPr lang="en-US" sz="2800" dirty="0"/>
                  <a:t>SARSA is an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on-policy</a:t>
                </a:r>
                <a:r>
                  <a:rPr lang="en-US" sz="2800" dirty="0"/>
                  <a:t> learning algorithm.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</a:endParaRPr>
              </a:p>
              <a:p>
                <a:r>
                  <a:rPr lang="en-US" sz="2800" dirty="0"/>
                  <a:t>SARSA estimates the value of the current </a:t>
                </a:r>
                <a:r>
                  <a:rPr lang="en-US" sz="2800" dirty="0">
                    <a:solidFill>
                      <a:srgbClr val="FF0000"/>
                    </a:solidFill>
                  </a:rPr>
                  <a:t>behavior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800" dirty="0"/>
                  <a:t>, and then update the policy trying to estimate.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3333FF"/>
                  </a:solidFill>
                </a:endParaRPr>
              </a:p>
              <a:p>
                <a:r>
                  <a:rPr lang="en-US" sz="2800" dirty="0"/>
                  <a:t>Q-Learning is an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off-policy</a:t>
                </a:r>
                <a:r>
                  <a:rPr lang="en-US" sz="2800" dirty="0"/>
                  <a:t> learning algorithm.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</a:endParaRPr>
              </a:p>
              <a:p>
                <a:r>
                  <a:rPr lang="en-US" sz="2800" dirty="0"/>
                  <a:t>Q-Learning estimates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while acting with another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behavior policy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B1D7F-B1D3-404E-9002-2E45C3681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557000" cy="4729164"/>
              </a:xfrm>
              <a:blipFill>
                <a:blip r:embed="rId2"/>
                <a:stretch>
                  <a:fillRect l="-949" t="-1160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81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000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9343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  <p:extLst>
      <p:ext uri="{BB962C8B-B14F-4D97-AF65-F5344CB8AC3E}">
        <p14:creationId xmlns:p14="http://schemas.microsoft.com/office/powerpoint/2010/main" val="21329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597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04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12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2800" dirty="0"/>
              <a:t>Solving MDPs is offline planning</a:t>
            </a:r>
          </a:p>
          <a:p>
            <a:pPr lvl="1"/>
            <a:r>
              <a:rPr lang="en-US" sz="2400" dirty="0"/>
              <a:t>You determine all quantities through computation</a:t>
            </a:r>
          </a:p>
          <a:p>
            <a:pPr lvl="1"/>
            <a:r>
              <a:rPr lang="en-US" sz="2400" dirty="0"/>
              <a:t>You need to know the details of the MDP</a:t>
            </a:r>
          </a:p>
          <a:p>
            <a:pPr lvl="1"/>
            <a:r>
              <a:rPr lang="en-US" sz="2400" dirty="0"/>
              <a:t>You do not actually play the game!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495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Palatino"/>
                <a:cs typeface="Palatino"/>
              </a:rPr>
              <a:t>Play 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Palatino"/>
                <a:cs typeface="Palatino"/>
              </a:rPr>
              <a:t>Play Blue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000" y="366778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Value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10 time steps</a:t>
            </a:r>
            <a:endParaRPr lang="en-US" sz="8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Both states have the same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0" y="45059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Palatino"/>
                <a:cs typeface="Palatino"/>
              </a:rPr>
              <a:t>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54203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Palatino"/>
                <a:cs typeface="Palatino"/>
              </a:rPr>
              <a:t>10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410200" y="3304073"/>
            <a:ext cx="6705600" cy="2696855"/>
            <a:chOff x="1600200" y="1815326"/>
            <a:chExt cx="8756724" cy="3521777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8000"/>
                  </a:solidFill>
                  <a:latin typeface="Palatino"/>
                  <a:cs typeface="Palatino"/>
                </a:rPr>
                <a:t>W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Palatino"/>
                  <a:cs typeface="Palatino"/>
                </a:rPr>
                <a:t>L</a:t>
              </a: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3769613"/>
              <a:ext cx="995082" cy="156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$1</a:t>
              </a:r>
            </a:p>
            <a:p>
              <a:endParaRPr lang="en-US" sz="2400" dirty="0">
                <a:latin typeface="Palatino"/>
                <a:cs typeface="Palatino"/>
              </a:endParaRPr>
            </a:p>
            <a:p>
              <a:r>
                <a:rPr lang="en-US" sz="2400" dirty="0">
                  <a:latin typeface="Palatino"/>
                  <a:cs typeface="Palatino"/>
                </a:rPr>
                <a:t>1.0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9291" y="3769614"/>
              <a:ext cx="1007633" cy="156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$1</a:t>
              </a:r>
            </a:p>
            <a:p>
              <a:endParaRPr lang="en-US" sz="2400" dirty="0">
                <a:latin typeface="Palatino"/>
                <a:cs typeface="Palatino"/>
              </a:endParaRPr>
            </a:p>
            <a:p>
              <a:r>
                <a:rPr lang="en-US" sz="2400" dirty="0">
                  <a:latin typeface="Palatino"/>
                  <a:cs typeface="Palatino"/>
                </a:rPr>
                <a:t>1.0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0.25 	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$0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2826603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0.75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$2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2004" y="4267157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0.75 	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$2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0701" y="3137634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0.25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$0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62000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67716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0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Approximate Q-Learning --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2870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126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7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10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Powerful Function Approximation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6A4D65-1D9B-A746-BCB7-57E98FD49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Linear: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Polynomial: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Neural Network: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BEAE0-CD6B-3845-86EC-FBDEF7A8C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86"/>
          <a:stretch/>
        </p:blipFill>
        <p:spPr>
          <a:xfrm>
            <a:off x="1371600" y="1905000"/>
            <a:ext cx="10109200" cy="55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0E339-721D-0F48-A255-4CF9D10D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379965"/>
            <a:ext cx="11341100" cy="52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BE2FB-6D6A-EA4F-85DF-8961AF27D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86"/>
          <a:stretch/>
        </p:blipFill>
        <p:spPr>
          <a:xfrm>
            <a:off x="1371600" y="4823181"/>
            <a:ext cx="10109200" cy="55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2DDC8-7ED3-324B-A53B-8DA64E7C8A4F}"/>
              </a:ext>
            </a:extLst>
          </p:cNvPr>
          <p:cNvSpPr txBox="1"/>
          <p:nvPr/>
        </p:nvSpPr>
        <p:spPr>
          <a:xfrm>
            <a:off x="5033479" y="6153810"/>
            <a:ext cx="278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alatino" pitchFamily="2" charset="77"/>
                <a:ea typeface="Palatino" pitchFamily="2" charset="77"/>
                <a:cs typeface="Calibri"/>
              </a:rPr>
              <a:t>Learn These Too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A71D63-2EB2-DD40-A9A4-E7201036A3B4}"/>
              </a:ext>
            </a:extLst>
          </p:cNvPr>
          <p:cNvCxnSpPr>
            <a:cxnSpLocks/>
          </p:cNvCxnSpPr>
          <p:nvPr/>
        </p:nvCxnSpPr>
        <p:spPr>
          <a:xfrm flipH="1" flipV="1">
            <a:off x="4800601" y="5405908"/>
            <a:ext cx="457200" cy="714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D921E3-17E1-814D-91DB-10AFB826F2E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426201" y="5450874"/>
            <a:ext cx="397809" cy="702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4762A8-EFAB-0246-A605-077DA4D88FDF}"/>
              </a:ext>
            </a:extLst>
          </p:cNvPr>
          <p:cNvCxnSpPr>
            <a:cxnSpLocks/>
          </p:cNvCxnSpPr>
          <p:nvPr/>
        </p:nvCxnSpPr>
        <p:spPr>
          <a:xfrm flipV="1">
            <a:off x="7543801" y="5450875"/>
            <a:ext cx="3048000" cy="702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09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Powerful Function Approximation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176A98-B075-E045-BB62-E02DCDFE0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750" y="2439811"/>
            <a:ext cx="10858500" cy="1028700"/>
          </a:xfr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C35BDB3-69C6-4049-B9C3-33B4C16CF72F}"/>
              </a:ext>
            </a:extLst>
          </p:cNvPr>
          <p:cNvSpPr txBox="1">
            <a:spLocks/>
          </p:cNvSpPr>
          <p:nvPr/>
        </p:nvSpPr>
        <p:spPr bwMode="auto">
          <a:xfrm>
            <a:off x="406400" y="1117600"/>
            <a:ext cx="113792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Courier New"/>
              <a:buChar char="o"/>
              <a:defRPr sz="3200">
                <a:solidFill>
                  <a:schemeClr val="tx1"/>
                </a:solidFill>
                <a:latin typeface="Palatino"/>
                <a:ea typeface="+mn-ea"/>
                <a:cs typeface="Palatino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Courier New"/>
              <a:buChar char="o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Courier New"/>
              <a:buChar char="o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Courier New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Courier New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Summary of iterative feature update equation!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2A82D-6324-1A43-B8EF-0DB5F5D5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33" y="4790722"/>
            <a:ext cx="7543800" cy="469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AABD14-87F4-FA44-9FDD-D888FA8DA742}"/>
              </a:ext>
            </a:extLst>
          </p:cNvPr>
          <p:cNvCxnSpPr>
            <a:cxnSpLocks/>
          </p:cNvCxnSpPr>
          <p:nvPr/>
        </p:nvCxnSpPr>
        <p:spPr>
          <a:xfrm flipV="1">
            <a:off x="5486400" y="3680077"/>
            <a:ext cx="4343400" cy="93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2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31124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Rules changed!  Red’s win chance is different.</a:t>
            </a:r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Palatino"/>
                <a:cs typeface="Palatino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Palatino"/>
                <a:cs typeface="Palatino"/>
              </a:rPr>
              <a:t>L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42098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$1</a:t>
            </a:r>
          </a:p>
          <a:p>
            <a:endParaRPr lang="en-US" sz="2400" dirty="0">
              <a:latin typeface="Palatino"/>
              <a:cs typeface="Palatino"/>
            </a:endParaRPr>
          </a:p>
          <a:p>
            <a:r>
              <a:rPr lang="en-US" sz="2400" dirty="0">
                <a:latin typeface="Palatino"/>
                <a:cs typeface="Palatino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8800" y="4133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$1</a:t>
            </a:r>
          </a:p>
          <a:p>
            <a:endParaRPr lang="en-US" sz="2400" dirty="0">
              <a:latin typeface="Palatino"/>
              <a:cs typeface="Palatino"/>
            </a:endParaRPr>
          </a:p>
          <a:p>
            <a:r>
              <a:rPr lang="en-US" sz="2400" dirty="0">
                <a:latin typeface="Palatino"/>
                <a:cs typeface="Palatino"/>
              </a:rPr>
              <a:t>??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0" y="222420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$0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$2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459087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$2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60027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$0</a:t>
            </a:r>
            <a:endParaRPr lang="en-US" sz="2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45505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77400" y="464262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31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8359" y="464262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6141" y="464262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$1</a:t>
            </a:r>
          </a:p>
        </p:txBody>
      </p:sp>
    </p:spTree>
    <p:extLst>
      <p:ext uri="{BB962C8B-B14F-4D97-AF65-F5344CB8AC3E}">
        <p14:creationId xmlns:p14="http://schemas.microsoft.com/office/powerpoint/2010/main" val="3800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/>
              <a:t>That wasn’t planning, it was learning!</a:t>
            </a:r>
          </a:p>
          <a:p>
            <a:pPr lvl="1"/>
            <a:r>
              <a:rPr lang="en-US" sz="2400" dirty="0"/>
              <a:t>Specifically, reinforcement learning</a:t>
            </a:r>
          </a:p>
          <a:p>
            <a:pPr lvl="1"/>
            <a:r>
              <a:rPr lang="en-US" sz="2400" dirty="0"/>
              <a:t>There was an MDP, but you couldn’t solve it with just computation</a:t>
            </a:r>
          </a:p>
          <a:p>
            <a:pPr lvl="1"/>
            <a:r>
              <a:rPr lang="en-US" sz="2400" dirty="0"/>
              <a:t>You needed to actually act to figure it out</a:t>
            </a:r>
          </a:p>
          <a:p>
            <a:pPr lvl="1"/>
            <a:endParaRPr lang="en-US" sz="2400" dirty="0"/>
          </a:p>
          <a:p>
            <a:r>
              <a:rPr lang="en-US" sz="2800" dirty="0"/>
              <a:t>Important ideas in reinforcement learning that came up</a:t>
            </a:r>
          </a:p>
          <a:p>
            <a:pPr lvl="1"/>
            <a:r>
              <a:rPr lang="en-US" sz="2400" dirty="0"/>
              <a:t>Exploration: you have to try unknown actions to get information</a:t>
            </a:r>
          </a:p>
          <a:p>
            <a:pPr lvl="1"/>
            <a:r>
              <a:rPr lang="en-US" sz="2400" dirty="0"/>
              <a:t>Exploitation: eventually, you have to use what you know</a:t>
            </a:r>
          </a:p>
          <a:p>
            <a:pPr lvl="1"/>
            <a:r>
              <a:rPr lang="en-US" sz="2400" dirty="0"/>
              <a:t>Regret: even if you learn intelligently, you make mistakes</a:t>
            </a:r>
          </a:p>
          <a:p>
            <a:pPr lvl="1"/>
            <a:r>
              <a:rPr lang="en-US" sz="2400" dirty="0"/>
              <a:t>Sampling: because of chance, you have to try things repeatedly</a:t>
            </a:r>
          </a:p>
          <a:p>
            <a:pPr lvl="1"/>
            <a:r>
              <a:rPr lang="en-US" sz="2400" dirty="0"/>
              <a:t>Difficulty: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0" y="1371600"/>
            <a:ext cx="2362200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889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00A288FEBD9C345BEF7CFE878A4E993" ma:contentTypeVersion="11" ma:contentTypeDescription="Tạo tài liệu mới." ma:contentTypeScope="" ma:versionID="9a363de3b6dc271bb813c7dc65dabb24">
  <xsd:schema xmlns:xsd="http://www.w3.org/2001/XMLSchema" xmlns:xs="http://www.w3.org/2001/XMLSchema" xmlns:p="http://schemas.microsoft.com/office/2006/metadata/properties" xmlns:ns3="889ffdbc-8266-4fc2-a07e-c991b53fd4e2" xmlns:ns4="890ab38f-f85a-4e04-b9e4-08eaa6e3e27c" targetNamespace="http://schemas.microsoft.com/office/2006/metadata/properties" ma:root="true" ma:fieldsID="c996781e6483c08d19e1d6321d19564d" ns3:_="" ns4:_="">
    <xsd:import namespace="889ffdbc-8266-4fc2-a07e-c991b53fd4e2"/>
    <xsd:import namespace="890ab38f-f85a-4e04-b9e4-08eaa6e3e27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ffdbc-8266-4fc2-a07e-c991b53fd4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àm băm Gợi ý Chia sẻ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ab38f-f85a-4e04-b9e4-08eaa6e3e2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8D5486-0786-4DAA-8A7C-ED19C94BE3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9ffdbc-8266-4fc2-a07e-c991b53fd4e2"/>
    <ds:schemaRef ds:uri="890ab38f-f85a-4e04-b9e4-08eaa6e3e2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11942B-F0CB-4BA3-B2DA-E857FED3C6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F5B2CA-869A-445E-8B76-3264E526EB91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889ffdbc-8266-4fc2-a07e-c991b53fd4e2"/>
    <ds:schemaRef ds:uri="http://purl.org/dc/terms/"/>
    <ds:schemaRef ds:uri="890ab38f-f85a-4e04-b9e4-08eaa6e3e27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54775</TotalTime>
  <Words>3547</Words>
  <Application>Microsoft Office PowerPoint</Application>
  <PresentationFormat>Widescreen</PresentationFormat>
  <Paragraphs>656</Paragraphs>
  <Slides>57</Slides>
  <Notes>13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Cambria Math</vt:lpstr>
      <vt:lpstr>Courier New</vt:lpstr>
      <vt:lpstr>Helvetica</vt:lpstr>
      <vt:lpstr>Palatino</vt:lpstr>
      <vt:lpstr>Wingdings</vt:lpstr>
      <vt:lpstr>dan-berkeley-nlp-v1</vt:lpstr>
      <vt:lpstr>Photo Editor Photo</vt:lpstr>
      <vt:lpstr>PowerPoint Presentation</vt:lpstr>
      <vt:lpstr>Reinforcement Learning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  <vt:lpstr>Offline (MDPs) vs. Online (RL)</vt:lpstr>
      <vt:lpstr>Reinforcement Learning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First-visit Monte Carlo Policy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Video of Demo Q-Learning -- Gridworld</vt:lpstr>
      <vt:lpstr>Q-Learning Properties</vt:lpstr>
      <vt:lpstr>Summary</vt:lpstr>
      <vt:lpstr>Exploration vs. Exploitation</vt:lpstr>
      <vt:lpstr>ε-greedy Policies</vt:lpstr>
      <vt:lpstr>Q-Learning with ε-greedy Exploration</vt:lpstr>
      <vt:lpstr>SARSA with ε-greedy Exploration</vt:lpstr>
      <vt:lpstr>SARSA &amp; Q-Learning</vt:lpstr>
      <vt:lpstr>Approximate Q-Learning</vt:lpstr>
      <vt:lpstr>Generalizing Across States</vt:lpstr>
      <vt:lpstr>Example: Pacman</vt:lpstr>
      <vt:lpstr>Feature-Based Representations</vt:lpstr>
      <vt:lpstr>Linear Value Functions</vt:lpstr>
      <vt:lpstr>Approximate Q-Learning</vt:lpstr>
      <vt:lpstr>Example: Q-Pacman</vt:lpstr>
      <vt:lpstr>Video of Demo Approximate Q-Learning -- Pacman</vt:lpstr>
      <vt:lpstr>Q-Learning and Least Squares</vt:lpstr>
      <vt:lpstr>Linear Approximation: Regression</vt:lpstr>
      <vt:lpstr>Optimization: Least Squares</vt:lpstr>
      <vt:lpstr>Minimizing Error</vt:lpstr>
      <vt:lpstr>More Powerful Function Approximation</vt:lpstr>
      <vt:lpstr>More Powerful Function Approximation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Lương Ngọc Hoàng</cp:lastModifiedBy>
  <cp:revision>2999</cp:revision>
  <cp:lastPrinted>2014-02-20T19:34:11Z</cp:lastPrinted>
  <dcterms:created xsi:type="dcterms:W3CDTF">2004-08-27T04:16:05Z</dcterms:created>
  <dcterms:modified xsi:type="dcterms:W3CDTF">2023-05-05T07:14:02Z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0x010100500A288FEBD9C345BEF7CFE878A4E993</vt:lpwstr>
  </property>
</Properties>
</file>